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59" r:id="rId7"/>
    <p:sldId id="262" r:id="rId8"/>
    <p:sldId id="264" r:id="rId9"/>
    <p:sldId id="275" r:id="rId10"/>
    <p:sldId id="266" r:id="rId11"/>
    <p:sldId id="270" r:id="rId12"/>
    <p:sldId id="276" r:id="rId13"/>
    <p:sldId id="274" r:id="rId14"/>
    <p:sldId id="277" r:id="rId15"/>
    <p:sldId id="278" r:id="rId16"/>
    <p:sldId id="269" r:id="rId17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1pPr>
    <a:lvl2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2pPr>
    <a:lvl3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3pPr>
    <a:lvl4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4pPr>
    <a:lvl5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5pPr>
    <a:lvl6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6pPr>
    <a:lvl7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7pPr>
    <a:lvl8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8pPr>
    <a:lvl9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64" dt="2026-09-01T12:03:31.716"/>
    <p1510:client id="{FCFBA6C0-E97F-85DC-51CF-6F5E6D1060BB}" v="1059" dt="2026-09-01T11:59:57.873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0000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879BBB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879BBB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4B13F">
              <a:alpha val="9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882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8BC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54545">
              <a:alpha val="41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282A2F"/>
        </a:fontRef>
        <a:srgbClr val="282A2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BD5C">
              <a:alpha val="82000"/>
            </a:srgb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254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94B285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254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9487B7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254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7A8DB2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EDEDF">
              <a:alpha val="19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444C55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33373B">
              <a:alpha val="5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33373B">
              <a:alpha val="5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1" d="100"/>
          <a:sy n="41" d="100"/>
        </p:scale>
        <p:origin x="691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3657600"/>
            <a:ext cx="20828000" cy="35687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327900"/>
            <a:ext cx="20828000" cy="1892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800"/>
            </a:lvl1pPr>
            <a:lvl2pPr marL="0" indent="0" algn="ctr">
              <a:spcBef>
                <a:spcPts val="0"/>
              </a:spcBef>
              <a:buSzTx/>
              <a:buNone/>
              <a:defRPr sz="4800"/>
            </a:lvl2pPr>
            <a:lvl3pPr marL="0" indent="0" algn="ctr">
              <a:spcBef>
                <a:spcPts val="0"/>
              </a:spcBef>
              <a:buSzTx/>
              <a:buNone/>
              <a:defRPr sz="4800"/>
            </a:lvl3pPr>
            <a:lvl4pPr marL="0" indent="0" algn="ctr">
              <a:spcBef>
                <a:spcPts val="0"/>
              </a:spcBef>
              <a:buSzTx/>
              <a:buNone/>
              <a:defRPr sz="4800"/>
            </a:lvl4pPr>
            <a:lvl5pPr marL="0" indent="0" algn="ctr">
              <a:spcBef>
                <a:spcPts val="0"/>
              </a:spcBef>
              <a:buSzTx/>
              <a:buNone/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21"/>
          </p:nvPr>
        </p:nvSpPr>
        <p:spPr>
          <a:xfrm>
            <a:off x="889000" y="-1625600"/>
            <a:ext cx="20332700" cy="141097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1778000" y="9550400"/>
            <a:ext cx="20828000" cy="21209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11785600"/>
            <a:ext cx="20828000" cy="1346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800"/>
            </a:lvl1pPr>
            <a:lvl2pPr marL="0" indent="0" algn="ctr">
              <a:spcBef>
                <a:spcPts val="0"/>
              </a:spcBef>
              <a:buSzTx/>
              <a:buNone/>
              <a:defRPr sz="4800"/>
            </a:lvl2pPr>
            <a:lvl3pPr marL="0" indent="0" algn="ctr">
              <a:spcBef>
                <a:spcPts val="0"/>
              </a:spcBef>
              <a:buSzTx/>
              <a:buNone/>
              <a:defRPr sz="4800"/>
            </a:lvl3pPr>
            <a:lvl4pPr marL="0" indent="0" algn="ctr">
              <a:spcBef>
                <a:spcPts val="0"/>
              </a:spcBef>
              <a:buSzTx/>
              <a:buNone/>
              <a:defRPr sz="4800"/>
            </a:lvl4pPr>
            <a:lvl5pPr marL="0" indent="0" algn="ctr">
              <a:spcBef>
                <a:spcPts val="0"/>
              </a:spcBef>
              <a:buSzTx/>
              <a:buNone/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778000" y="5067300"/>
            <a:ext cx="20828000" cy="35687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21"/>
          </p:nvPr>
        </p:nvSpPr>
        <p:spPr>
          <a:xfrm>
            <a:off x="7785100" y="114300"/>
            <a:ext cx="17195800" cy="1186689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574800" y="1854200"/>
            <a:ext cx="10858500" cy="4826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74800" y="6692900"/>
            <a:ext cx="10858500" cy="5067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800"/>
            </a:lvl1pPr>
            <a:lvl2pPr marL="0" indent="0" algn="ctr">
              <a:spcBef>
                <a:spcPts val="0"/>
              </a:spcBef>
              <a:buSzTx/>
              <a:buNone/>
              <a:defRPr sz="4800"/>
            </a:lvl2pPr>
            <a:lvl3pPr marL="0" indent="0" algn="ctr">
              <a:spcBef>
                <a:spcPts val="0"/>
              </a:spcBef>
              <a:buSzTx/>
              <a:buNone/>
              <a:defRPr sz="4800"/>
            </a:lvl3pPr>
            <a:lvl4pPr marL="0" indent="0" algn="ctr">
              <a:spcBef>
                <a:spcPts val="0"/>
              </a:spcBef>
              <a:buSzTx/>
              <a:buNone/>
              <a:defRPr sz="4800"/>
            </a:lvl4pPr>
            <a:lvl5pPr marL="0" indent="0" algn="ctr">
              <a:spcBef>
                <a:spcPts val="0"/>
              </a:spcBef>
              <a:buSzTx/>
              <a:buNone/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xfrm>
            <a:off x="1778000" y="3898900"/>
            <a:ext cx="20828000" cy="80391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21"/>
          </p:nvPr>
        </p:nvSpPr>
        <p:spPr>
          <a:xfrm>
            <a:off x="10629900" y="3136398"/>
            <a:ext cx="13843000" cy="955311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xfrm>
            <a:off x="1778000" y="952500"/>
            <a:ext cx="20828000" cy="2286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778000" y="3378200"/>
            <a:ext cx="10007600" cy="9118600"/>
          </a:xfrm>
          <a:prstGeom prst="rect">
            <a:avLst/>
          </a:prstGeom>
        </p:spPr>
        <p:txBody>
          <a:bodyPr/>
          <a:lstStyle>
            <a:lvl1pPr marL="660399" indent="-660399">
              <a:spcBef>
                <a:spcPts val="3200"/>
              </a:spcBef>
              <a:buBlip>
                <a:blip r:embed="rId2"/>
              </a:buBlip>
              <a:defRPr sz="4400"/>
            </a:lvl1pPr>
            <a:lvl2pPr marL="1320800" indent="-660400">
              <a:spcBef>
                <a:spcPts val="3200"/>
              </a:spcBef>
              <a:buBlip>
                <a:blip r:embed="rId2"/>
              </a:buBlip>
              <a:defRPr sz="4400"/>
            </a:lvl2pPr>
            <a:lvl3pPr marL="1981200" indent="-660400">
              <a:spcBef>
                <a:spcPts val="3200"/>
              </a:spcBef>
              <a:buBlip>
                <a:blip r:embed="rId2"/>
              </a:buBlip>
              <a:defRPr sz="4400"/>
            </a:lvl3pPr>
            <a:lvl4pPr marL="2641600" indent="-660400">
              <a:spcBef>
                <a:spcPts val="3200"/>
              </a:spcBef>
              <a:buBlip>
                <a:blip r:embed="rId2"/>
              </a:buBlip>
              <a:defRPr sz="4400"/>
            </a:lvl4pPr>
            <a:lvl5pPr marL="3302000" indent="-660400">
              <a:spcBef>
                <a:spcPts val="3200"/>
              </a:spcBef>
              <a:buBlip>
                <a:blip r:embed="rId2"/>
              </a:buBlip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91452" y="13008841"/>
            <a:ext cx="508351" cy="567459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21"/>
          </p:nvPr>
        </p:nvSpPr>
        <p:spPr>
          <a:xfrm>
            <a:off x="15327675" y="6674745"/>
            <a:ext cx="8902514" cy="5912435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half" idx="22"/>
          </p:nvPr>
        </p:nvSpPr>
        <p:spPr>
          <a:xfrm rot="21600000">
            <a:off x="15779078" y="-2308725"/>
            <a:ext cx="7408334" cy="94234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23"/>
          </p:nvPr>
        </p:nvSpPr>
        <p:spPr>
          <a:xfrm rot="21600000">
            <a:off x="-3606800" y="-1397000"/>
            <a:ext cx="22745700" cy="157861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“Type a quote here.”"/>
          <p:cNvSpPr txBox="1">
            <a:spLocks noGrp="1"/>
          </p:cNvSpPr>
          <p:nvPr>
            <p:ph type="body" sz="quarter" idx="21"/>
          </p:nvPr>
        </p:nvSpPr>
        <p:spPr>
          <a:xfrm>
            <a:off x="2374900" y="6405178"/>
            <a:ext cx="19621500" cy="94374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3400"/>
              </a:spcBef>
              <a:buSzTx/>
              <a:buNone/>
              <a:defRPr sz="5200"/>
            </a:lvl1pPr>
          </a:lstStyle>
          <a:p>
            <a:r>
              <a:t>“Type a quote here.”</a:t>
            </a:r>
          </a:p>
        </p:txBody>
      </p:sp>
      <p:sp>
        <p:nvSpPr>
          <p:cNvPr id="94" name="–Johnny Appleseed"/>
          <p:cNvSpPr txBox="1">
            <a:spLocks noGrp="1"/>
          </p:cNvSpPr>
          <p:nvPr>
            <p:ph type="body" sz="quarter" idx="22"/>
          </p:nvPr>
        </p:nvSpPr>
        <p:spPr>
          <a:xfrm>
            <a:off x="2374900" y="8966200"/>
            <a:ext cx="19621500" cy="7112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</a:lstStyle>
          <a:p>
            <a:r>
              <a:t>–Johnny Appleseed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21"/>
          </p:nvPr>
        </p:nvSpPr>
        <p:spPr>
          <a:xfrm>
            <a:off x="2247" y="-939800"/>
            <a:ext cx="24384005" cy="16827500"/>
          </a:xfrm>
          <a:prstGeom prst="rect">
            <a:avLst/>
          </a:prstGeom>
          <a:ln w="88900"/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/>
          </p:nvPr>
        </p:nvSpPr>
        <p:spPr>
          <a:xfrm>
            <a:off x="1778000" y="1498600"/>
            <a:ext cx="20828000" cy="10718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5"/>
              </a:buBlip>
            </a:lvl1pPr>
            <a:lvl2pPr>
              <a:buBlip>
                <a:blip r:embed="rId15"/>
              </a:buBlip>
            </a:lvl2pPr>
            <a:lvl3pPr>
              <a:buBlip>
                <a:blip r:embed="rId15"/>
              </a:buBlip>
            </a:lvl3pPr>
            <a:lvl4pPr>
              <a:buBlip>
                <a:blip r:embed="rId15"/>
              </a:buBlip>
            </a:lvl4pPr>
            <a:lvl5pPr>
              <a:buBlip>
                <a:blip r:embed="rId15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1778000" y="355600"/>
            <a:ext cx="20828000" cy="3492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36944" y="13008841"/>
            <a:ext cx="508351" cy="5674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1pPr>
      <a:lvl2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2pPr>
      <a:lvl3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3pPr>
      <a:lvl4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4pPr>
      <a:lvl5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5pPr>
      <a:lvl6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6pPr>
      <a:lvl7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7pPr>
      <a:lvl8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8pPr>
      <a:lvl9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9pPr>
    </p:titleStyle>
    <p:bodyStyle>
      <a:lvl1pPr marL="762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1pPr>
      <a:lvl2pPr marL="1524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2pPr>
      <a:lvl3pPr marL="2286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3pPr>
      <a:lvl4pPr marL="3048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4pPr>
      <a:lvl5pPr marL="3810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5pPr>
      <a:lvl6pPr marL="4572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6pPr>
      <a:lvl7pPr marL="5334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7pPr>
      <a:lvl8pPr marL="6096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8pPr>
      <a:lvl9pPr marL="6858000" marR="0" indent="-762000" algn="l" defTabSz="647700" rtl="0" latinLnBrk="0">
        <a:lnSpc>
          <a:spcPct val="100000"/>
        </a:lnSpc>
        <a:spcBef>
          <a:spcPts val="5100"/>
        </a:spcBef>
        <a:spcAft>
          <a:spcPts val="0"/>
        </a:spcAft>
        <a:buClrTx/>
        <a:buSzPct val="43000"/>
        <a:buFontTx/>
        <a:buBlip>
          <a:blip r:embed="rId15"/>
        </a:buBlip>
        <a:tabLst/>
        <a:defRPr sz="5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9pPr>
    </p:bodyStyle>
    <p:otherStyle>
      <a:lvl1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1pPr>
      <a:lvl2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2pPr>
      <a:lvl3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3pPr>
      <a:lvl4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4pPr>
      <a:lvl5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5pPr>
      <a:lvl6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6pPr>
      <a:lvl7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7pPr>
      <a:lvl8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8pPr>
      <a:lvl9pPr marL="0" marR="0" indent="0" algn="ctr" defTabSz="6477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Welcome to Ash Class!"/>
          <p:cNvSpPr txBox="1">
            <a:spLocks noGrp="1"/>
          </p:cNvSpPr>
          <p:nvPr>
            <p:ph type="title"/>
          </p:nvPr>
        </p:nvSpPr>
        <p:spPr>
          <a:xfrm>
            <a:off x="1574800" y="1820491"/>
            <a:ext cx="10858500" cy="3328711"/>
          </a:xfrm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rPr dirty="0"/>
              <a:t>Welcome to </a:t>
            </a:r>
            <a:r>
              <a:rPr lang="en-GB" dirty="0"/>
              <a:t>Oak</a:t>
            </a:r>
            <a:r>
              <a:rPr dirty="0"/>
              <a:t> Class!</a:t>
            </a:r>
          </a:p>
        </p:txBody>
      </p:sp>
      <p:sp>
        <p:nvSpPr>
          <p:cNvPr id="121" name="Parent Information Session…"/>
          <p:cNvSpPr txBox="1">
            <a:spLocks noGrp="1"/>
          </p:cNvSpPr>
          <p:nvPr>
            <p:ph type="body" sz="half" idx="1"/>
          </p:nvPr>
        </p:nvSpPr>
        <p:spPr>
          <a:xfrm>
            <a:off x="1574800" y="5475059"/>
            <a:ext cx="10858500" cy="6161726"/>
          </a:xfrm>
          <a:prstGeom prst="rect">
            <a:avLst/>
          </a:prstGeom>
        </p:spPr>
        <p:txBody>
          <a:bodyPr/>
          <a:lstStyle/>
          <a:p>
            <a:pPr>
              <a:defRPr b="1">
                <a:latin typeface="Twinkl"/>
                <a:ea typeface="Twinkl"/>
                <a:cs typeface="Twinkl"/>
                <a:sym typeface="Twinkl"/>
              </a:defRPr>
            </a:pPr>
            <a:endParaRPr lang="en-GB" dirty="0"/>
          </a:p>
          <a:p>
            <a:pPr>
              <a:defRPr b="1">
                <a:latin typeface="Twinkl"/>
                <a:ea typeface="Twinkl"/>
                <a:cs typeface="Twinkl"/>
                <a:sym typeface="Twinkl"/>
              </a:defRPr>
            </a:pPr>
            <a:endParaRPr dirty="0"/>
          </a:p>
          <a:p>
            <a:pPr>
              <a:defRPr b="1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Parent Information Session</a:t>
            </a:r>
          </a:p>
          <a:p>
            <a:pPr>
              <a:defRPr b="1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September </a:t>
            </a:r>
            <a:r>
              <a:rPr lang="en-GB" dirty="0"/>
              <a:t>2026</a:t>
            </a:r>
          </a:p>
          <a:p>
            <a:pPr>
              <a:defRPr b="1">
                <a:latin typeface="Twinkl"/>
                <a:ea typeface="Twinkl"/>
                <a:cs typeface="Twinkl"/>
                <a:sym typeface="Twinkl"/>
              </a:defRPr>
            </a:pPr>
            <a:endParaRPr dirty="0"/>
          </a:p>
        </p:txBody>
      </p:sp>
      <p:pic>
        <p:nvPicPr>
          <p:cNvPr id="122" name="Screenshot 2021-07-02 at 17.09.55.png" descr="Screenshot 2021-07-02 at 17.09.5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5434" y="3384489"/>
            <a:ext cx="6963531" cy="6604122"/>
          </a:xfrm>
          <a:prstGeom prst="rect">
            <a:avLst/>
          </a:prstGeom>
          <a:ln w="889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Expectation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t>Expectations</a:t>
            </a:r>
          </a:p>
        </p:txBody>
      </p:sp>
      <p:sp>
        <p:nvSpPr>
          <p:cNvPr id="125" name="As a class, we have come up with our own rules and have signed these with our fingerprint as a sign of agreement.…"/>
          <p:cNvSpPr txBox="1">
            <a:spLocks noGrp="1"/>
          </p:cNvSpPr>
          <p:nvPr>
            <p:ph type="body" idx="1"/>
          </p:nvPr>
        </p:nvSpPr>
        <p:spPr>
          <a:xfrm>
            <a:off x="1778000" y="3105593"/>
            <a:ext cx="17998559" cy="27248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762000" indent="-762000">
              <a:spcBef>
                <a:spcPts val="5100"/>
              </a:spcBef>
              <a:buBlip>
                <a:blip r:embed="rId2"/>
              </a:buBlip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We have discussed and come up with our class rules to help us be safe, learn and get along with each other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ECEB26-BF17-EB60-7739-74AACDA526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1776" y="6072663"/>
            <a:ext cx="12505070" cy="7031079"/>
          </a:xfrm>
          <a:prstGeom prst="rect">
            <a:avLst/>
          </a:prstGeom>
        </p:spPr>
      </p:pic>
      <p:sp>
        <p:nvSpPr>
          <p:cNvPr id="4" name="As a class, we have come up with our own rules and have signed these with our fingerprint as a sign of agreement.…">
            <a:extLst>
              <a:ext uri="{FF2B5EF4-FFF2-40B4-BE49-F238E27FC236}">
                <a16:creationId xmlns:a16="http://schemas.microsoft.com/office/drawing/2014/main" id="{CBAF3CB9-0C0C-D8E6-6767-7F59C16A2726}"/>
              </a:ext>
            </a:extLst>
          </p:cNvPr>
          <p:cNvSpPr txBox="1">
            <a:spLocks/>
          </p:cNvSpPr>
          <p:nvPr/>
        </p:nvSpPr>
        <p:spPr>
          <a:xfrm>
            <a:off x="1778000" y="5830481"/>
            <a:ext cx="9340113" cy="4341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660399" marR="0" indent="-660399" algn="l" defTabSz="647700" rtl="0" latinLnBrk="0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44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1pPr>
            <a:lvl2pPr marL="1320800" marR="0" indent="-660400" algn="l" defTabSz="647700" rtl="0" latinLnBrk="0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44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2pPr>
            <a:lvl3pPr marL="1981200" marR="0" indent="-660400" algn="l" defTabSz="647700" rtl="0" latinLnBrk="0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44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3pPr>
            <a:lvl4pPr marL="2641600" marR="0" indent="-660400" algn="l" defTabSz="647700" rtl="0" latinLnBrk="0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44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4pPr>
            <a:lvl5pPr marL="3302000" marR="0" indent="-660400" algn="l" defTabSz="647700" rtl="0" latinLnBrk="0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44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5pPr>
            <a:lvl6pPr marL="4572000" marR="0" indent="-762000" algn="l" defTabSz="647700" rtl="0" latinLnBrk="0">
              <a:lnSpc>
                <a:spcPct val="100000"/>
              </a:lnSpc>
              <a:spcBef>
                <a:spcPts val="51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50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6pPr>
            <a:lvl7pPr marL="5334000" marR="0" indent="-762000" algn="l" defTabSz="647700" rtl="0" latinLnBrk="0">
              <a:lnSpc>
                <a:spcPct val="100000"/>
              </a:lnSpc>
              <a:spcBef>
                <a:spcPts val="51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50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7pPr>
            <a:lvl8pPr marL="6096000" marR="0" indent="-762000" algn="l" defTabSz="647700" rtl="0" latinLnBrk="0">
              <a:lnSpc>
                <a:spcPct val="100000"/>
              </a:lnSpc>
              <a:spcBef>
                <a:spcPts val="51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50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8pPr>
            <a:lvl9pPr marL="6858000" marR="0" indent="-762000" algn="l" defTabSz="647700" rtl="0" latinLnBrk="0">
              <a:lnSpc>
                <a:spcPct val="100000"/>
              </a:lnSpc>
              <a:spcBef>
                <a:spcPts val="5100"/>
              </a:spcBef>
              <a:spcAft>
                <a:spcPts val="0"/>
              </a:spcAft>
              <a:buClrTx/>
              <a:buSzPct val="43000"/>
              <a:buFontTx/>
              <a:buBlip>
                <a:blip r:embed="rId2"/>
              </a:buBlip>
              <a:tabLst/>
              <a:defRPr sz="5000" b="0" i="0" u="none" strike="noStrike" cap="none" spc="0" baseline="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Chalkduster"/>
              </a:defRPr>
            </a:lvl9pPr>
          </a:lstStyle>
          <a:p>
            <a:pPr marL="762000" indent="-762000" hangingPunct="1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US" sz="5000" dirty="0">
                <a:latin typeface="Twinkl"/>
                <a:ea typeface="Twinkl"/>
                <a:cs typeface="Twinkl"/>
                <a:sym typeface="Twinkl"/>
              </a:rPr>
              <a:t>We also follow our school rules and encourage ‘SMART’ behaviour.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ehaviour &amp; Reward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t>Behaviour &amp; Rewards</a:t>
            </a:r>
          </a:p>
        </p:txBody>
      </p:sp>
      <p:sp>
        <p:nvSpPr>
          <p:cNvPr id="131" name="Behaviour: R/O/G, stepping stones and one star system, table points, house points, house stars.…"/>
          <p:cNvSpPr txBox="1">
            <a:spLocks noGrp="1"/>
          </p:cNvSpPr>
          <p:nvPr>
            <p:ph type="body" idx="1"/>
          </p:nvPr>
        </p:nvSpPr>
        <p:spPr>
          <a:xfrm>
            <a:off x="1749583" y="2610934"/>
            <a:ext cx="20828000" cy="9118600"/>
          </a:xfrm>
          <a:prstGeom prst="rect">
            <a:avLst/>
          </a:prstGeom>
        </p:spPr>
        <p:txBody>
          <a:bodyPr/>
          <a:lstStyle/>
          <a:p>
            <a:pPr marL="659765" indent="-659765"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rPr lang="en-US" dirty="0"/>
              <a:t>Building relationships, supporting each other, class community</a:t>
            </a:r>
          </a:p>
          <a:p>
            <a:pPr marL="659765" indent="-659765"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Behaviour: </a:t>
            </a:r>
            <a:r>
              <a:rPr lang="en-GB" dirty="0"/>
              <a:t>House points, kindness stars, restorative conversations</a:t>
            </a:r>
            <a:endParaRPr lang="en-US" dirty="0"/>
          </a:p>
          <a:p>
            <a:pPr marL="659765" indent="-659765"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Rewards:</a:t>
            </a:r>
            <a:r>
              <a:rPr lang="en-GB" dirty="0"/>
              <a:t> </a:t>
            </a:r>
            <a:r>
              <a:rPr dirty="0"/>
              <a:t>Headteacher’s </a:t>
            </a:r>
            <a:r>
              <a:rPr lang="en-GB" dirty="0"/>
              <a:t>Award and Learning Behaviour Award weekly</a:t>
            </a:r>
            <a:endParaRPr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opic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rPr dirty="0"/>
              <a:t>Topic</a:t>
            </a:r>
            <a:r>
              <a:rPr lang="en-GB" dirty="0"/>
              <a:t>s</a:t>
            </a:r>
            <a:endParaRPr dirty="0"/>
          </a:p>
        </p:txBody>
      </p:sp>
      <p:sp>
        <p:nvSpPr>
          <p:cNvPr id="140" name="Our current topic is Stone Age to Iron Age.…"/>
          <p:cNvSpPr txBox="1">
            <a:spLocks noGrp="1"/>
          </p:cNvSpPr>
          <p:nvPr>
            <p:ph type="body" sz="half" idx="1"/>
          </p:nvPr>
        </p:nvSpPr>
        <p:spPr>
          <a:xfrm>
            <a:off x="1778000" y="2838272"/>
            <a:ext cx="18075958" cy="9118600"/>
          </a:xfrm>
          <a:prstGeom prst="rect">
            <a:avLst/>
          </a:prstGeom>
        </p:spPr>
        <p:txBody>
          <a:bodyPr/>
          <a:lstStyle/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Autumn 1: Bucklesham Bake Off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Autumn 2: Pole to Pole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Spring 1: Dinosaurs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Spring 2: Contrasting Cultures – Super Me, Super You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Summer 1: Map it Out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Summer 2: Habitats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Homework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rPr dirty="0"/>
              <a:t>Homework</a:t>
            </a:r>
          </a:p>
        </p:txBody>
      </p:sp>
      <p:sp>
        <p:nvSpPr>
          <p:cNvPr id="146" name="Homework is given out termly and will be tied in with our topic. This will always be given out at the start of a new term and due in on the last week.…"/>
          <p:cNvSpPr txBox="1">
            <a:spLocks noGrp="1"/>
          </p:cNvSpPr>
          <p:nvPr>
            <p:ph type="body" idx="1"/>
          </p:nvPr>
        </p:nvSpPr>
        <p:spPr>
          <a:xfrm>
            <a:off x="1778000" y="3151909"/>
            <a:ext cx="20828000" cy="9118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723900" indent="-723900" defTabSz="615315">
              <a:spcBef>
                <a:spcPts val="4800"/>
              </a:spcBef>
              <a:buBlip>
                <a:blip r:embed="rId2"/>
              </a:buBlip>
              <a:defRPr sz="475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Homework is given out </a:t>
            </a:r>
            <a:r>
              <a:rPr lang="en-GB" dirty="0"/>
              <a:t>half </a:t>
            </a:r>
            <a:r>
              <a:rPr dirty="0"/>
              <a:t>termly and will be tied in with our </a:t>
            </a:r>
            <a:r>
              <a:rPr lang="en-GB" dirty="0"/>
              <a:t>learning in school</a:t>
            </a:r>
            <a:r>
              <a:rPr dirty="0"/>
              <a:t>. This will be given out at the start of a new </a:t>
            </a:r>
            <a:r>
              <a:rPr lang="en-GB" dirty="0"/>
              <a:t>half </a:t>
            </a:r>
            <a:r>
              <a:rPr dirty="0"/>
              <a:t>term and due in on the last week.</a:t>
            </a:r>
          </a:p>
          <a:p>
            <a:pPr marL="723900" indent="-723900" defTabSz="615315">
              <a:spcBef>
                <a:spcPts val="4800"/>
              </a:spcBef>
              <a:buBlip>
                <a:blip r:embed="rId2"/>
              </a:buBlip>
              <a:defRPr sz="475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Children will always have a variety of activities to choose from, covering </a:t>
            </a:r>
            <a:r>
              <a:rPr lang="en-GB" dirty="0"/>
              <a:t>different</a:t>
            </a:r>
            <a:r>
              <a:rPr dirty="0"/>
              <a:t> aspects of the curriculum</a:t>
            </a:r>
            <a:r>
              <a:rPr lang="en-GB" dirty="0"/>
              <a:t>.</a:t>
            </a:r>
          </a:p>
          <a:p>
            <a:pPr marL="723900" indent="-723900" defTabSz="615315">
              <a:spcBef>
                <a:spcPts val="4800"/>
              </a:spcBef>
              <a:buBlip>
                <a:blip r:embed="rId2"/>
              </a:buBlip>
              <a:defRPr sz="475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Children can hand in their homework via Dojo or in their homework/spelling book.</a:t>
            </a:r>
            <a:endParaRPr dirty="0"/>
          </a:p>
          <a:p>
            <a:pPr marL="723900" indent="-723900" defTabSz="615315">
              <a:spcBef>
                <a:spcPts val="4800"/>
              </a:spcBef>
              <a:buBlip>
                <a:blip r:embed="rId2"/>
              </a:buBlip>
              <a:defRPr sz="475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We encourage children to aim for 10 points</a:t>
            </a:r>
            <a:r>
              <a:rPr lang="en-GB" dirty="0"/>
              <a:t>.</a:t>
            </a:r>
            <a:endParaRPr dirty="0"/>
          </a:p>
          <a:p>
            <a:pPr marL="723900" indent="-723900" defTabSz="615315">
              <a:spcBef>
                <a:spcPts val="4800"/>
              </a:spcBef>
              <a:buBlip>
                <a:blip r:embed="rId2"/>
              </a:buBlip>
              <a:defRPr sz="475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We also offer a homework club on a </a:t>
            </a:r>
            <a:r>
              <a:rPr lang="en-GB" dirty="0"/>
              <a:t>Monday</a:t>
            </a:r>
            <a:r>
              <a:rPr dirty="0"/>
              <a:t> after school 3:30 - 4:10pm.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327D8-D31E-2A17-B888-791F9C49D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Homework">
            <a:extLst>
              <a:ext uri="{FF2B5EF4-FFF2-40B4-BE49-F238E27FC236}">
                <a16:creationId xmlns:a16="http://schemas.microsoft.com/office/drawing/2014/main" id="{42091BE7-F164-EEB3-F886-F466460246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rPr lang="en-GB" dirty="0"/>
              <a:t>Spellings</a:t>
            </a:r>
            <a:endParaRPr dirty="0"/>
          </a:p>
        </p:txBody>
      </p:sp>
      <p:sp>
        <p:nvSpPr>
          <p:cNvPr id="146" name="Homework is given out termly and will be tied in with our topic. This will always be given out at the start of a new term and due in on the last week.…">
            <a:extLst>
              <a:ext uri="{FF2B5EF4-FFF2-40B4-BE49-F238E27FC236}">
                <a16:creationId xmlns:a16="http://schemas.microsoft.com/office/drawing/2014/main" id="{F4318A68-4C2E-4A5D-BA2F-A25F81B9924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778000" y="3151909"/>
            <a:ext cx="20828000" cy="9118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723900" indent="-723900" defTabSz="615315">
              <a:spcBef>
                <a:spcPts val="4800"/>
              </a:spcBef>
              <a:buBlip>
                <a:blip r:embed="rId2"/>
              </a:buBlip>
              <a:defRPr sz="475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Learning spellings will be part of your child’s homework</a:t>
            </a:r>
            <a:r>
              <a:rPr dirty="0"/>
              <a:t>.</a:t>
            </a:r>
            <a:r>
              <a:rPr lang="en-GB" dirty="0"/>
              <a:t> They are sent out weekly with the Guided Reading books on a Friday. Year 1s are assessed through half termly phonics assessments. Year 2s are assessed half termly up to Christmas and then weekly spelling tests (on Fridays) after Christmas.</a:t>
            </a:r>
            <a:endParaRPr dirty="0"/>
          </a:p>
          <a:p>
            <a:pPr marL="723900" indent="-723900" defTabSz="615315">
              <a:spcBef>
                <a:spcPts val="4800"/>
              </a:spcBef>
              <a:buBlip>
                <a:blip r:embed="rId2"/>
              </a:buBlip>
              <a:defRPr sz="475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There is no set way to learn/practise spellings. Suggestions include: repeated writing; look, cover, write, check; online games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4007584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Reading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t>Reading</a:t>
            </a:r>
          </a:p>
        </p:txBody>
      </p:sp>
      <p:sp>
        <p:nvSpPr>
          <p:cNvPr id="152" name="Please write in your child’s reading record whenever they read at home and if they read other books/texts outside of school also.…"/>
          <p:cNvSpPr txBox="1">
            <a:spLocks noGrp="1"/>
          </p:cNvSpPr>
          <p:nvPr>
            <p:ph type="body" idx="1"/>
          </p:nvPr>
        </p:nvSpPr>
        <p:spPr>
          <a:xfrm>
            <a:off x="1778000" y="3378200"/>
            <a:ext cx="20828000" cy="9118600"/>
          </a:xfrm>
          <a:prstGeom prst="rect">
            <a:avLst/>
          </a:prstGeom>
        </p:spPr>
        <p:txBody>
          <a:bodyPr/>
          <a:lstStyle/>
          <a:p>
            <a:pPr marL="708660" indent="-708660" defTabSz="602361">
              <a:spcBef>
                <a:spcPts val="4700"/>
              </a:spcBef>
              <a:buBlip>
                <a:blip r:embed="rId2"/>
              </a:buBlip>
              <a:defRPr sz="465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Please write in your child’s reading record whenever they read at home and if they read other books/texts outside of school also.</a:t>
            </a:r>
          </a:p>
          <a:p>
            <a:pPr marL="708660" indent="-708660" defTabSz="602361">
              <a:spcBef>
                <a:spcPts val="4700"/>
              </a:spcBef>
              <a:defRPr sz="465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Children will be listened to </a:t>
            </a:r>
            <a:r>
              <a:rPr lang="en-GB" dirty="0"/>
              <a:t>as often as possible at school</a:t>
            </a:r>
            <a:r>
              <a:rPr dirty="0"/>
              <a:t>. </a:t>
            </a:r>
            <a:r>
              <a:rPr lang="en-GB" dirty="0"/>
              <a:t>Diaries are checked once a week for the reading awards.</a:t>
            </a:r>
          </a:p>
          <a:p>
            <a:pPr marL="708660" indent="-708660" defTabSz="602361">
              <a:spcBef>
                <a:spcPts val="4700"/>
              </a:spcBef>
              <a:defRPr sz="465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There are 3 books that will come home with your child: Guided Reading book, reading book, library book</a:t>
            </a:r>
            <a:endParaRPr dirty="0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lass Doj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t>Class Dojo</a:t>
            </a:r>
          </a:p>
        </p:txBody>
      </p:sp>
      <p:sp>
        <p:nvSpPr>
          <p:cNvPr id="164" name="Class story… where you can find the most up to date information about what we’re up to in class!…"/>
          <p:cNvSpPr txBox="1">
            <a:spLocks noGrp="1"/>
          </p:cNvSpPr>
          <p:nvPr>
            <p:ph type="body" idx="1"/>
          </p:nvPr>
        </p:nvSpPr>
        <p:spPr>
          <a:xfrm>
            <a:off x="1777999" y="3378200"/>
            <a:ext cx="20828002" cy="9118600"/>
          </a:xfrm>
          <a:prstGeom prst="rect">
            <a:avLst/>
          </a:prstGeom>
        </p:spPr>
        <p:txBody>
          <a:bodyPr/>
          <a:lstStyle/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Class </a:t>
            </a:r>
            <a:r>
              <a:rPr lang="en-GB" dirty="0"/>
              <a:t>story -</a:t>
            </a:r>
            <a:r>
              <a:rPr dirty="0"/>
              <a:t> where you can find the most up to date information about what we’re up to in class!</a:t>
            </a:r>
            <a:r>
              <a:rPr lang="en-GB" dirty="0"/>
              <a:t> But please also read the main weekly school newsletter.</a:t>
            </a:r>
            <a:endParaRPr dirty="0"/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Portfolios - upload any learning from home for us to share in class.</a:t>
            </a:r>
            <a:endParaRPr dirty="0"/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Messages - I aim to check this at lunchtime and if not then after school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If you have an urgent message please contact our office.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311C4-5863-9B06-B7D2-2872EC886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lass Dojo">
            <a:extLst>
              <a:ext uri="{FF2B5EF4-FFF2-40B4-BE49-F238E27FC236}">
                <a16:creationId xmlns:a16="http://schemas.microsoft.com/office/drawing/2014/main" id="{76AC83A5-10EC-E852-5929-050D5FC60FD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rPr lang="en-GB" dirty="0"/>
              <a:t>PE</a:t>
            </a:r>
            <a:endParaRPr dirty="0"/>
          </a:p>
        </p:txBody>
      </p:sp>
      <p:sp>
        <p:nvSpPr>
          <p:cNvPr id="164" name="Class story… where you can find the most up to date information about what we’re up to in class!…">
            <a:extLst>
              <a:ext uri="{FF2B5EF4-FFF2-40B4-BE49-F238E27FC236}">
                <a16:creationId xmlns:a16="http://schemas.microsoft.com/office/drawing/2014/main" id="{3968A454-BCB0-4DBB-5DB0-140506291DE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777999" y="3378200"/>
            <a:ext cx="20828002" cy="9118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This half term our PE days are Mondays and Fridays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Friday PE is with our sports coach Mo so will be outside on the field – unless it is pouring with rain!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We encourage the children to be as independent as possible with changing, exceptions are made for laces and top buttons</a:t>
            </a:r>
            <a:endParaRPr dirty="0"/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Earrings will be covered with earring tape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13848058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82B75FB-85BB-0A24-DCB1-466707852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Safeguar</a:t>
            </a:r>
            <a:r>
              <a:rPr lang="en-GB"/>
              <a:t>ding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CF03B0-7610-5C0F-BA35-628DE0611ABE}"/>
              </a:ext>
            </a:extLst>
          </p:cNvPr>
          <p:cNvSpPr txBox="1"/>
          <p:nvPr/>
        </p:nvSpPr>
        <p:spPr>
          <a:xfrm>
            <a:off x="2726317" y="5386232"/>
            <a:ext cx="17870203" cy="278024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Safeguarding is everyone’s duty and if you see anything that concerns you please speak to myself, Mrs Cordle or Miss Rudge.</a:t>
            </a:r>
            <a:endParaRPr kumimoji="0" lang="en-GB" sz="58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2411202461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E23D6-C601-7B12-7909-5415CA051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1 Phonics Screening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77740D-6A4D-FD30-3371-0DB858B7FD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Statutory assessment, week commencing Monday 14</a:t>
            </a:r>
            <a:r>
              <a:rPr lang="en-GB" baseline="30000" dirty="0"/>
              <a:t>th</a:t>
            </a:r>
            <a:r>
              <a:rPr lang="en-GB" dirty="0"/>
              <a:t> June 2027</a:t>
            </a:r>
          </a:p>
          <a:p>
            <a:r>
              <a:rPr lang="en-GB" dirty="0"/>
              <a:t>Children are assessed on their ability to blend and read real words and ‘alien’ words</a:t>
            </a:r>
          </a:p>
          <a:p>
            <a:r>
              <a:rPr lang="en-GB" dirty="0"/>
              <a:t>The pass mark for the last few years has been 32/40, although last year it was 31/40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669388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F18B-D6A2-BEBE-5C2D-578A0A069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2 End of Year Assessments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2CBF44-1113-08FD-D853-F6CC55124B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use the SATs papers to inform teacher assessment</a:t>
            </a:r>
          </a:p>
          <a:p>
            <a:r>
              <a:rPr lang="en-GB" dirty="0"/>
              <a:t>No longer statutory, which means we can deliver them more flexibly</a:t>
            </a:r>
          </a:p>
          <a:p>
            <a:r>
              <a:rPr lang="en-GB" dirty="0"/>
              <a:t>Plenty of practise throughout the year</a:t>
            </a:r>
          </a:p>
          <a:p>
            <a:r>
              <a:rPr lang="en-GB" dirty="0"/>
              <a:t>6 papers in total: 2 reading papers, 2 maths papers, 1 spelling paper, 1 grammar paper</a:t>
            </a:r>
          </a:p>
        </p:txBody>
      </p:sp>
    </p:spTree>
    <p:extLst>
      <p:ext uri="{BB962C8B-B14F-4D97-AF65-F5344CB8AC3E}">
        <p14:creationId xmlns:p14="http://schemas.microsoft.com/office/powerpoint/2010/main" val="3684840962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How can you support your child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24637">
              <a:defRPr sz="8100">
                <a:latin typeface="Twinkl Precursive Thin"/>
                <a:ea typeface="Twinkl Precursive Thin"/>
                <a:cs typeface="Twinkl Precursive Thin"/>
                <a:sym typeface="Twinkl Precursive Thin"/>
              </a:defRPr>
            </a:lvl1pPr>
          </a:lstStyle>
          <a:p>
            <a:r>
              <a:t>How can you support your child?</a:t>
            </a:r>
          </a:p>
        </p:txBody>
      </p:sp>
      <p:sp>
        <p:nvSpPr>
          <p:cNvPr id="161" name="Practising spelling, reading and times tables.…"/>
          <p:cNvSpPr txBox="1">
            <a:spLocks noGrp="1"/>
          </p:cNvSpPr>
          <p:nvPr>
            <p:ph type="body" idx="1"/>
          </p:nvPr>
        </p:nvSpPr>
        <p:spPr>
          <a:xfrm>
            <a:off x="1778000" y="3378200"/>
            <a:ext cx="20828000" cy="9118600"/>
          </a:xfrm>
          <a:prstGeom prst="rect">
            <a:avLst/>
          </a:prstGeom>
        </p:spPr>
        <p:txBody>
          <a:bodyPr/>
          <a:lstStyle/>
          <a:p>
            <a:pPr marL="762000" indent="-762000">
              <a:spcBef>
                <a:spcPts val="5100"/>
              </a:spcBef>
              <a:buBlip>
                <a:blip r:embed="rId2"/>
              </a:buBlip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Reading to them, listening to them </a:t>
            </a:r>
            <a:r>
              <a:rPr dirty="0"/>
              <a:t>reading and </a:t>
            </a:r>
            <a:r>
              <a:rPr lang="en-GB" dirty="0"/>
              <a:t>homework</a:t>
            </a:r>
            <a:r>
              <a:rPr dirty="0"/>
              <a:t>.</a:t>
            </a:r>
            <a:r>
              <a:rPr lang="en-GB" dirty="0"/>
              <a:t> Visiting the local library and letting them choose books to borrow. </a:t>
            </a:r>
            <a:endParaRPr dirty="0"/>
          </a:p>
          <a:p>
            <a:pPr marL="762000" indent="-762000">
              <a:spcBef>
                <a:spcPts val="5100"/>
              </a:spcBef>
              <a:buBlip>
                <a:blip r:embed="rId2"/>
              </a:buBlip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dirty="0"/>
              <a:t>Keeping in regular contact!</a:t>
            </a:r>
            <a:r>
              <a:rPr lang="en-GB" dirty="0"/>
              <a:t> </a:t>
            </a:r>
          </a:p>
          <a:p>
            <a:pPr marL="762000" indent="-762000">
              <a:spcBef>
                <a:spcPts val="5100"/>
              </a:spcBef>
              <a:buBlip>
                <a:blip r:embed="rId2"/>
              </a:buBlip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Discussing their topic with them and exposing them to new vocabulary where and when you can.</a:t>
            </a:r>
          </a:p>
          <a:p>
            <a:pPr marL="762000" indent="-762000">
              <a:spcBef>
                <a:spcPts val="5100"/>
              </a:spcBef>
              <a:defRPr sz="5000">
                <a:latin typeface="Twinkl"/>
                <a:ea typeface="Twinkl"/>
                <a:cs typeface="Twinkl"/>
                <a:sym typeface="Twinkl"/>
              </a:defRPr>
            </a:pPr>
            <a:r>
              <a:rPr lang="en-GB" dirty="0"/>
              <a:t>Calm routines – journey to school, saying goodbye, bedtime.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">
  <a:themeElements>
    <a:clrScheme name="Chalkboard">
      <a:dk1>
        <a:srgbClr val="BF00FF"/>
      </a:dk1>
      <a:lt1>
        <a:srgbClr val="FFFFFF"/>
      </a:lt1>
      <a:dk2>
        <a:srgbClr val="51504D"/>
      </a:dk2>
      <a:lt2>
        <a:srgbClr val="CBC8C2"/>
      </a:lt2>
      <a:accent1>
        <a:srgbClr val="71B0E2"/>
      </a:accent1>
      <a:accent2>
        <a:srgbClr val="A8E685"/>
      </a:accent2>
      <a:accent3>
        <a:srgbClr val="FFE181"/>
      </a:accent3>
      <a:accent4>
        <a:srgbClr val="F2A057"/>
      </a:accent4>
      <a:accent5>
        <a:srgbClr val="FF7777"/>
      </a:accent5>
      <a:accent6>
        <a:srgbClr val="D4ABEF"/>
      </a:accent6>
      <a:hlink>
        <a:srgbClr val="0000FF"/>
      </a:hlink>
      <a:folHlink>
        <a:srgbClr val="FF00FF"/>
      </a:folHlink>
    </a:clrScheme>
    <a:fontScheme name="Chalkboard">
      <a:majorFont>
        <a:latin typeface="Chalkduster"/>
        <a:ea typeface="Chalkduster"/>
        <a:cs typeface="Chalkduster"/>
      </a:majorFont>
      <a:minorFont>
        <a:latin typeface="Chalkduster"/>
        <a:ea typeface="Chalkduster"/>
        <a:cs typeface="Chalkduster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63500" dir="162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63500" dist="25400" dir="2700000" rotWithShape="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halkboard">
  <a:themeElements>
    <a:clrScheme name="Chalkboard">
      <a:dk1>
        <a:srgbClr val="000000"/>
      </a:dk1>
      <a:lt1>
        <a:srgbClr val="FFFFFF"/>
      </a:lt1>
      <a:dk2>
        <a:srgbClr val="51504D"/>
      </a:dk2>
      <a:lt2>
        <a:srgbClr val="CBC8C2"/>
      </a:lt2>
      <a:accent1>
        <a:srgbClr val="71B0E2"/>
      </a:accent1>
      <a:accent2>
        <a:srgbClr val="A8E685"/>
      </a:accent2>
      <a:accent3>
        <a:srgbClr val="FFE181"/>
      </a:accent3>
      <a:accent4>
        <a:srgbClr val="F2A057"/>
      </a:accent4>
      <a:accent5>
        <a:srgbClr val="FF7777"/>
      </a:accent5>
      <a:accent6>
        <a:srgbClr val="D4ABEF"/>
      </a:accent6>
      <a:hlink>
        <a:srgbClr val="0000FF"/>
      </a:hlink>
      <a:folHlink>
        <a:srgbClr val="FF00FF"/>
      </a:folHlink>
    </a:clrScheme>
    <a:fontScheme name="Chalkboard">
      <a:majorFont>
        <a:latin typeface="Chalkduster"/>
        <a:ea typeface="Chalkduster"/>
        <a:cs typeface="Chalkduster"/>
      </a:majorFont>
      <a:minorFont>
        <a:latin typeface="Chalkduster"/>
        <a:ea typeface="Chalkduster"/>
        <a:cs typeface="Chalkduster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r="162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63500" dir="162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63500" dist="25400" dir="2700000" rotWithShape="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6efb178-695b-4386-9c50-bee4e6eb7e12" xsi:nil="true"/>
    <lcf76f155ced4ddcb4097134ff3c332f xmlns="6899e1e2-4c30-4cf0-9066-6df141b6542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BAEC8E040DEA43AD317525AA1C2009" ma:contentTypeVersion="16" ma:contentTypeDescription="Create a new document." ma:contentTypeScope="" ma:versionID="78cacd6e0907c1feb24544c53c3f5c54">
  <xsd:schema xmlns:xsd="http://www.w3.org/2001/XMLSchema" xmlns:xs="http://www.w3.org/2001/XMLSchema" xmlns:p="http://schemas.microsoft.com/office/2006/metadata/properties" xmlns:ns2="6899e1e2-4c30-4cf0-9066-6df141b65427" xmlns:ns3="56efb178-695b-4386-9c50-bee4e6eb7e12" targetNamespace="http://schemas.microsoft.com/office/2006/metadata/properties" ma:root="true" ma:fieldsID="b41ec3498a684a411345942dbf374be6" ns2:_="" ns3:_="">
    <xsd:import namespace="6899e1e2-4c30-4cf0-9066-6df141b65427"/>
    <xsd:import namespace="56efb178-695b-4386-9c50-bee4e6eb7e1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99e1e2-4c30-4cf0-9066-6df141b654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3afeea07-0dda-41cd-80b3-b7a9140e29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efb178-695b-4386-9c50-bee4e6eb7e1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20b12c8c-afc9-4939-8992-1d3f0b7ab20d}" ma:internalName="TaxCatchAll" ma:showField="CatchAllData" ma:web="56efb178-695b-4386-9c50-bee4e6eb7e1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87353C8-B458-456A-8691-07EF31EFD06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A8B831F-1EA6-4B7D-A5E5-92AFE82111CA}">
  <ds:schemaRefs>
    <ds:schemaRef ds:uri="http://schemas.microsoft.com/office/2006/documentManagement/types"/>
    <ds:schemaRef ds:uri="http://purl.org/dc/elements/1.1/"/>
    <ds:schemaRef ds:uri="6899e1e2-4c30-4cf0-9066-6df141b65427"/>
    <ds:schemaRef ds:uri="http://schemas.openxmlformats.org/package/2006/metadata/core-properties"/>
    <ds:schemaRef ds:uri="http://purl.org/dc/dcmitype/"/>
    <ds:schemaRef ds:uri="http://schemas.microsoft.com/office/2006/metadata/properties"/>
    <ds:schemaRef ds:uri="56efb178-695b-4386-9c50-bee4e6eb7e12"/>
    <ds:schemaRef ds:uri="http://www.w3.org/XML/1998/namespace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347E54DE-1F72-4B9D-B746-E381162F71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99e1e2-4c30-4cf0-9066-6df141b65427"/>
    <ds:schemaRef ds:uri="56efb178-695b-4386-9c50-bee4e6eb7e1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695</Words>
  <Application>Microsoft Office PowerPoint</Application>
  <PresentationFormat>Custom</PresentationFormat>
  <Paragraphs>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Chalkduster</vt:lpstr>
      <vt:lpstr>Helvetica Neue</vt:lpstr>
      <vt:lpstr>Twinkl</vt:lpstr>
      <vt:lpstr>Twinkl Precursive Thin</vt:lpstr>
      <vt:lpstr>Chalkboard</vt:lpstr>
      <vt:lpstr>Welcome to Oak Class!</vt:lpstr>
      <vt:lpstr>Expectations</vt:lpstr>
      <vt:lpstr>Behaviour &amp; Rewards</vt:lpstr>
      <vt:lpstr>Topics</vt:lpstr>
      <vt:lpstr>Homework</vt:lpstr>
      <vt:lpstr>Spellings</vt:lpstr>
      <vt:lpstr>Reading</vt:lpstr>
      <vt:lpstr>Class Dojo</vt:lpstr>
      <vt:lpstr>PE</vt:lpstr>
      <vt:lpstr>Safeguarding</vt:lpstr>
      <vt:lpstr>Year 1 Phonics Screening</vt:lpstr>
      <vt:lpstr>Year 2 End of Year Assessments</vt:lpstr>
      <vt:lpstr>How can you support your child?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Ash Class!</dc:title>
  <dc:creator>Jo Nash</dc:creator>
  <cp:lastModifiedBy>Jo Nash</cp:lastModifiedBy>
  <cp:revision>150</cp:revision>
  <dcterms:modified xsi:type="dcterms:W3CDTF">2026-09-16T13:30:06Z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0x010100E9BAEC8E040DEA43AD317525AA1C2009</vt:lpwstr>
  </property>
  <property fmtid="{D5CDD505-2E9C-101B-9397-08002B2CF9AE}" pid="3" name="MediaServiceImageTags">
    <vt:lpwstr/>
  </property>
</Properties>
</file>